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60" r:id="rId6"/>
  </p:sldMasterIdLst>
  <p:notesMasterIdLst>
    <p:notesMasterId r:id="rId7"/>
  </p:notesMasterIdLst>
  <p:sldIdLst>
    <p:sldId id="256" r:id="rId8"/>
    <p:sldId id="257" r:id="rId9"/>
    <p:sldId id="258" r:id="rId10"/>
  </p:sldIdLst>
  <p:sldSz cy="6858000" cx="12192000"/>
  <p:notesSz cx="6858000" cy="9144000"/>
  <p:embeddedFontLst>
    <p:embeddedFont>
      <p:font typeface="Archiv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jmhgOb4KPZdHX1W7xPzMJnyJOS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0961563-4094-45BB-9B30-8AABBBD9B0B9}">
  <a:tblStyle styleId="{90961563-4094-45BB-9B30-8AABBBD9B0B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0F0F0"/>
          </a:solidFill>
        </a:fill>
      </a:tcStyle>
    </a:wholeTbl>
    <a:band1H>
      <a:tcTxStyle b="off" i="off"/>
      <a:tcStyle>
        <a:fill>
          <a:solidFill>
            <a:srgbClr val="E0E0E0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E0E0E0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3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3"/>
          </a:solidFill>
        </a:fill>
      </a:tcStyle>
    </a:firstRow>
    <a:neCell>
      <a:tcTxStyle b="off" i="off"/>
    </a:neCell>
    <a:nwCell>
      <a:tcTxStyle b="off" i="off"/>
    </a:nwCell>
  </a:tblStyle>
  <a:tblStyle styleId="{92E653B1-900E-44CC-A513-5EF0BA3BD733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0F0F0"/>
          </a:solidFill>
        </a:fill>
      </a:tcStyle>
    </a:wholeTbl>
    <a:band1H>
      <a:tcTxStyle/>
      <a:tcStyle>
        <a:fill>
          <a:solidFill>
            <a:srgbClr val="E0E0E0"/>
          </a:solidFill>
        </a:fill>
      </a:tcStyle>
    </a:band1H>
    <a:band2H>
      <a:tcTxStyle/>
    </a:band2H>
    <a:band1V>
      <a:tcTxStyle/>
      <a:tcStyle>
        <a:fill>
          <a:solidFill>
            <a:srgbClr val="E0E0E0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3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3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chivo-regular.fntdata"/><Relationship Id="rId10" Type="http://schemas.openxmlformats.org/officeDocument/2006/relationships/slide" Target="slides/slide3.xml"/><Relationship Id="rId13" Type="http://schemas.openxmlformats.org/officeDocument/2006/relationships/font" Target="fonts/Archivo-italic.fntdata"/><Relationship Id="rId12" Type="http://schemas.openxmlformats.org/officeDocument/2006/relationships/font" Target="fonts/Archiv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customschemas.google.com/relationships/presentationmetadata" Target="metadata"/><Relationship Id="rId14" Type="http://schemas.openxmlformats.org/officeDocument/2006/relationships/font" Target="fonts/Archivo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b="1" lang="en-US">
                <a:latin typeface="Archivo"/>
                <a:ea typeface="Archivo"/>
                <a:cs typeface="Archivo"/>
                <a:sym typeface="Archivo"/>
              </a:rPr>
              <a:t>Notes to client: </a:t>
            </a:r>
            <a:endParaRPr b="1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b="1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b="1" lang="en-US">
                <a:latin typeface="Archivo"/>
                <a:ea typeface="Archivo"/>
                <a:cs typeface="Archivo"/>
                <a:sym typeface="Archivo"/>
              </a:rPr>
              <a:t>Notes to developer: </a:t>
            </a:r>
            <a:endParaRPr b="1"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62" name="Google Shape;162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lang="en-US">
                <a:latin typeface="Archivo"/>
                <a:ea typeface="Archivo"/>
                <a:cs typeface="Archivo"/>
                <a:sym typeface="Archivo"/>
              </a:rPr>
              <a:t>Notes to client: </a:t>
            </a:r>
            <a:endParaRPr b="1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1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lang="en-US">
                <a:latin typeface="Archivo"/>
                <a:ea typeface="Archivo"/>
                <a:cs typeface="Archivo"/>
                <a:sym typeface="Archivo"/>
              </a:rPr>
              <a:t>Notes to developer: </a:t>
            </a:r>
            <a:endParaRPr b="1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/>
          </a:p>
        </p:txBody>
      </p:sp>
      <p:sp>
        <p:nvSpPr>
          <p:cNvPr id="168" name="Google Shape;168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0e33060c06_0_8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10e33060c06_0_8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lang="en-US">
                <a:latin typeface="Archivo"/>
                <a:ea typeface="Archivo"/>
                <a:cs typeface="Archivo"/>
                <a:sym typeface="Archivo"/>
              </a:rPr>
              <a:t>Notes to client: </a:t>
            </a:r>
            <a:endParaRPr b="1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1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b="1" lang="en-US">
                <a:latin typeface="Archivo"/>
                <a:ea typeface="Archivo"/>
                <a:cs typeface="Archivo"/>
                <a:sym typeface="Archivo"/>
              </a:rPr>
              <a:t>Notes to developer: </a:t>
            </a:r>
            <a:endParaRPr/>
          </a:p>
        </p:txBody>
      </p:sp>
      <p:sp>
        <p:nvSpPr>
          <p:cNvPr id="174" name="Google Shape;174;g10e33060c06_0_8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e33060c06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10e33060c06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3" name="Google Shape;93;g10e33060c06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10e33060c06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g10e33060c06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e33060c06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g10e33060c06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g10e33060c06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e33060c06_0_10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g10e33060c06_0_10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g10e33060c06_0_10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10e33060c06_0_10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g10e33060c06_0_10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e33060c06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g10e33060c06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9" name="Google Shape;109;g10e33060c06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10e33060c06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g10e33060c06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e33060c06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10e33060c06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g10e33060c06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g10e33060c06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10e33060c06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g10e33060c06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0e33060c06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g10e33060c06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2" name="Google Shape;122;g10e33060c06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g10e33060c06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4" name="Google Shape;124;g10e33060c06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g10e33060c06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10e33060c06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10e33060c06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e33060c06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g10e33060c06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10e33060c06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g10e33060c06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0e33060c06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10e33060c06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6" name="Google Shape;136;g10e33060c06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7" name="Google Shape;137;g10e33060c06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10e33060c06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g10e33060c06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0e33060c06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10e33060c06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g10e33060c06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4" name="Google Shape;144;g10e33060c06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10e33060c06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g10e33060c06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0e33060c06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g10e33060c06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g10e33060c06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10e33060c06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g10e33060c06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0e33060c06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g10e33060c06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g10e33060c06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g10e33060c06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g10e33060c06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e33060c06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g10e33060c06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g10e33060c06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g10e33060c06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g10e33060c06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" name="Google Shape;164;p1"/>
          <p:cNvGraphicFramePr/>
          <p:nvPr/>
        </p:nvGraphicFramePr>
        <p:xfrm>
          <a:off x="277058" y="35908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{90961563-4094-45BB-9B30-8AABBBD9B0B9}</a:tableStyleId>
              </a:tblPr>
              <a:tblGrid>
                <a:gridCol w="2490225"/>
                <a:gridCol w="556825"/>
                <a:gridCol w="3970325"/>
                <a:gridCol w="556650"/>
                <a:gridCol w="1632200"/>
                <a:gridCol w="2431675"/>
              </a:tblGrid>
              <a:tr h="596800">
                <a:tc gridSpan="6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827D7C"/>
                          </a:solidFill>
                        </a:rPr>
                        <a:t>Storyboard Overview</a:t>
                      </a:r>
                      <a:endParaRPr sz="1800" u="none" cap="none" strike="noStrike">
                        <a:solidFill>
                          <a:srgbClr val="827D7C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E0E0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596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Module name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Module duration</a:t>
                      </a:r>
                      <a:endParaRPr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96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Storyboard version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  <a:tc hMerge="1"/>
                <a:tc hMerge="1"/>
              </a:tr>
              <a:tr h="76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Project goal/success measurements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  <a:tc hMerge="1"/>
                <a:tc hMerge="1"/>
              </a:tr>
              <a:tr h="596800">
                <a:tc row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Agreed topics to be covered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1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6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</a:tr>
              <a:tr h="5968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2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7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</a:tr>
              <a:tr h="5968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3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8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</a:tr>
              <a:tr h="5968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4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9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</a:tr>
              <a:tr h="5968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5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10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</a:tr>
              <a:tr h="596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0F0F0"/>
                          </a:solidFill>
                        </a:rPr>
                        <a:t>Development tool</a:t>
                      </a:r>
                      <a:endParaRPr b="1" sz="16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0" name="Google Shape;170;p3"/>
          <p:cNvGraphicFramePr/>
          <p:nvPr/>
        </p:nvGraphicFramePr>
        <p:xfrm>
          <a:off x="340739" y="43231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{90961563-4094-45BB-9B30-8AABBBD9B0B9}</a:tableStyleId>
              </a:tblPr>
              <a:tblGrid>
                <a:gridCol w="1973000"/>
                <a:gridCol w="9537525"/>
              </a:tblGrid>
              <a:tr h="607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827D7C"/>
                          </a:solidFill>
                        </a:rPr>
                        <a:t>Topic</a:t>
                      </a:r>
                      <a:endParaRPr b="1" sz="1800" u="none" cap="none" strike="noStrike">
                        <a:solidFill>
                          <a:srgbClr val="827D7C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i="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241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0F0F0"/>
                          </a:solidFill>
                        </a:rPr>
                        <a:t>Screen objective</a:t>
                      </a:r>
                      <a:endParaRPr b="1" sz="18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275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0F0F0"/>
                          </a:solidFill>
                        </a:rPr>
                        <a:t>Learning content</a:t>
                      </a:r>
                      <a:endParaRPr b="1" sz="18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670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0F0F0"/>
                          </a:solidFill>
                        </a:rPr>
                        <a:t>Instructions</a:t>
                      </a:r>
                      <a:endParaRPr b="1" sz="18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9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F0F0F0"/>
                          </a:solidFill>
                        </a:rPr>
                        <a:t>Media</a:t>
                      </a:r>
                      <a:endParaRPr b="1" sz="1800" u="none" cap="none" strike="noStrike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" name="Google Shape;176;g10e33060c06_0_80"/>
          <p:cNvGraphicFramePr/>
          <p:nvPr/>
        </p:nvGraphicFramePr>
        <p:xfrm>
          <a:off x="339695" y="40586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{92E653B1-900E-44CC-A513-5EF0BA3BD733}</a:tableStyleId>
              </a:tblPr>
              <a:tblGrid>
                <a:gridCol w="2466400"/>
                <a:gridCol w="5449425"/>
                <a:gridCol w="1095650"/>
                <a:gridCol w="2501125"/>
              </a:tblGrid>
              <a:tr h="533425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827D7C"/>
                          </a:solidFill>
                        </a:rPr>
                        <a:t>Storyboard Review</a:t>
                      </a:r>
                      <a:endParaRPr sz="1800">
                        <a:solidFill>
                          <a:srgbClr val="827D7C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E0E0"/>
                    </a:solidFill>
                  </a:tcPr>
                </a:tc>
                <a:tc hMerge="1"/>
                <a:tc hMerge="1"/>
                <a:tc hMerge="1"/>
              </a:tr>
              <a:tr h="622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Storyboard review deadline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</a:tr>
              <a:tr h="533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Review round</a:t>
                      </a:r>
                      <a:endParaRPr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</a:tr>
              <a:tr h="622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Storyboard approval deadline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</a:tr>
              <a:tr h="533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Requested reviewers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hMerge="1"/>
              </a:tr>
              <a:tr h="533425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rgbClr val="888888"/>
                          </a:solidFill>
                        </a:rPr>
                        <a:t>Storyboard Review Log</a:t>
                      </a:r>
                      <a:endParaRPr b="1" sz="1800">
                        <a:solidFill>
                          <a:srgbClr val="888888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E0E0"/>
                    </a:solidFill>
                  </a:tcPr>
                </a:tc>
                <a:tc hMerge="1"/>
                <a:tc hMerge="1"/>
                <a:tc hMerge="1"/>
              </a:tr>
              <a:tr h="533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Name and position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Date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3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Name and position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Date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3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Name and position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Date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3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Name and position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Date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3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Name and position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rgbClr val="F0F0F0"/>
                          </a:solidFill>
                        </a:rPr>
                        <a:t>Date</a:t>
                      </a:r>
                      <a:endParaRPr b="1" sz="1600">
                        <a:solidFill>
                          <a:srgbClr val="F0F0F0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BFBFBF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2019-07-08T02:33:29Z</dcterms:created>
  <dc:creator>Hannah Grennan</dc:creator>
</cp:coreProperties>
</file>